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Roboto"/>
      <p:regular r:id="rId28"/>
      <p:bold r:id="rId29"/>
      <p:italic r:id="rId30"/>
      <p:boldItalic r:id="rId31"/>
    </p:embeddedFont>
    <p:embeddedFont>
      <p:font typeface="Source Sans Pro Light"/>
      <p:regular r:id="rId32"/>
      <p:bold r:id="rId33"/>
      <p:italic r:id="rId34"/>
      <p:boldItalic r:id="rId35"/>
    </p:embeddedFont>
    <p:embeddedFont>
      <p:font typeface="Montserrat"/>
      <p:regular r:id="rId36"/>
      <p:bold r:id="rId37"/>
      <p:italic r:id="rId38"/>
      <p:boldItalic r:id="rId39"/>
    </p:embeddedFont>
    <p:embeddedFont>
      <p:font typeface="Source Sans Pro"/>
      <p:regular r:id="rId40"/>
      <p:bold r:id="rId41"/>
      <p:italic r:id="rId42"/>
      <p:boldItalic r:id="rId4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SourceSansPro-regular.fntdata"/><Relationship Id="rId20" Type="http://schemas.openxmlformats.org/officeDocument/2006/relationships/slide" Target="slides/slide15.xml"/><Relationship Id="rId42" Type="http://schemas.openxmlformats.org/officeDocument/2006/relationships/font" Target="fonts/SourceSansPro-italic.fntdata"/><Relationship Id="rId41" Type="http://schemas.openxmlformats.org/officeDocument/2006/relationships/font" Target="fonts/SourceSansPro-bold.fntdata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43" Type="http://schemas.openxmlformats.org/officeDocument/2006/relationships/font" Target="fonts/SourceSansPro-bold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Roboto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Roboto-boldItalic.fntdata"/><Relationship Id="rId30" Type="http://schemas.openxmlformats.org/officeDocument/2006/relationships/font" Target="fonts/Roboto-italic.fntdata"/><Relationship Id="rId11" Type="http://schemas.openxmlformats.org/officeDocument/2006/relationships/slide" Target="slides/slide6.xml"/><Relationship Id="rId33" Type="http://schemas.openxmlformats.org/officeDocument/2006/relationships/font" Target="fonts/SourceSansProLight-bold.fntdata"/><Relationship Id="rId10" Type="http://schemas.openxmlformats.org/officeDocument/2006/relationships/slide" Target="slides/slide5.xml"/><Relationship Id="rId32" Type="http://schemas.openxmlformats.org/officeDocument/2006/relationships/font" Target="fonts/SourceSansProLight-regular.fntdata"/><Relationship Id="rId13" Type="http://schemas.openxmlformats.org/officeDocument/2006/relationships/slide" Target="slides/slide8.xml"/><Relationship Id="rId35" Type="http://schemas.openxmlformats.org/officeDocument/2006/relationships/font" Target="fonts/SourceSansProLight-boldItalic.fntdata"/><Relationship Id="rId12" Type="http://schemas.openxmlformats.org/officeDocument/2006/relationships/slide" Target="slides/slide7.xml"/><Relationship Id="rId34" Type="http://schemas.openxmlformats.org/officeDocument/2006/relationships/font" Target="fonts/SourceSansProLight-italic.fntdata"/><Relationship Id="rId15" Type="http://schemas.openxmlformats.org/officeDocument/2006/relationships/slide" Target="slides/slide10.xml"/><Relationship Id="rId37" Type="http://schemas.openxmlformats.org/officeDocument/2006/relationships/font" Target="fonts/Montserrat-bold.fntdata"/><Relationship Id="rId14" Type="http://schemas.openxmlformats.org/officeDocument/2006/relationships/slide" Target="slides/slide9.xml"/><Relationship Id="rId36" Type="http://schemas.openxmlformats.org/officeDocument/2006/relationships/font" Target="fonts/Montserrat-regular.fntdata"/><Relationship Id="rId17" Type="http://schemas.openxmlformats.org/officeDocument/2006/relationships/slide" Target="slides/slide12.xml"/><Relationship Id="rId39" Type="http://schemas.openxmlformats.org/officeDocument/2006/relationships/font" Target="fonts/Montserrat-boldItalic.fntdata"/><Relationship Id="rId16" Type="http://schemas.openxmlformats.org/officeDocument/2006/relationships/slide" Target="slides/slide11.xml"/><Relationship Id="rId38" Type="http://schemas.openxmlformats.org/officeDocument/2006/relationships/font" Target="fonts/Montserrat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7f179dc604_0_5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g7f179dc604_0_5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7f179dc604_0_5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f179dc604_0_6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0" name="Google Shape;190;g7f179dc604_0_63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7f179dc604_0_63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7f179dc604_0_7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2" name="Google Shape;202;g7f179dc604_0_7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7f179dc604_0_7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7f179dc604_0_8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4" name="Google Shape;214;g7f179dc604_0_8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g7f179dc604_0_8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7f179dc604_0_9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7f179dc604_0_9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7f179dc604_0_9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7f179dc604_0_10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7f179dc604_0_10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g7f179dc604_0_10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7f179dc604_0_11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g7f179dc604_0_11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g7f179dc604_0_11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7f179dc604_0_12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7f179dc604_0_12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e13ee42e0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e13ee42e0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e13ee42e06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e13ee42e06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712cefdafa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712cefdafa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13ee42e06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13ee42e06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13ee42e06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e13ee42e06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e13ee42e06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e13ee42e06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712cefdafa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712cefdafa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f179dc604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7f179dc604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g7f179dc604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7f179dc604_0_1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g7f179dc604_0_1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g7f179dc604_0_18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f179dc604_0_9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g7f179dc604_0_9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7f179dc604_0_9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f179dc604_0_2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3" name="Google Shape;133;g7f179dc604_0_2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7f179dc604_0_2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7f179dc604_0_3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0" name="Google Shape;150;g7f179dc604_0_3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g7f179dc604_0_3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7f179dc604_0_4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3" name="Google Shape;163;g7f179dc604_0_4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7f179dc604_0_4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21.png"/><Relationship Id="rId6" Type="http://schemas.openxmlformats.org/officeDocument/2006/relationships/hyperlink" Target="mailto:Joanne.Vansteen@thegameagency.com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30.png"/><Relationship Id="rId5" Type="http://schemas.openxmlformats.org/officeDocument/2006/relationships/image" Target="../media/image2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hyperlink" Target="mailto:Joanne.Vansteen@thegameagency.com" TargetMode="External"/><Relationship Id="rId5" Type="http://schemas.openxmlformats.org/officeDocument/2006/relationships/image" Target="../media/image3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hyperlink" Target="mailto:Joanne.Vansteen@thegameagency.com" TargetMode="External"/><Relationship Id="rId5" Type="http://schemas.openxmlformats.org/officeDocument/2006/relationships/image" Target="../media/image32.png"/><Relationship Id="rId6" Type="http://schemas.openxmlformats.org/officeDocument/2006/relationships/image" Target="../media/image2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hyperlink" Target="mailto:Joanne.Vansteen@thegameagency.com" TargetMode="External"/><Relationship Id="rId5" Type="http://schemas.openxmlformats.org/officeDocument/2006/relationships/image" Target="../media/image25.png"/><Relationship Id="rId6" Type="http://schemas.openxmlformats.org/officeDocument/2006/relationships/image" Target="../media/image2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Relationship Id="rId4" Type="http://schemas.openxmlformats.org/officeDocument/2006/relationships/image" Target="../media/image28.jpg"/><Relationship Id="rId5" Type="http://schemas.openxmlformats.org/officeDocument/2006/relationships/image" Target="../media/image3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png"/><Relationship Id="rId4" Type="http://schemas.openxmlformats.org/officeDocument/2006/relationships/image" Target="../media/image36.jpg"/><Relationship Id="rId5" Type="http://schemas.openxmlformats.org/officeDocument/2006/relationships/image" Target="../media/image2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png"/><Relationship Id="rId4" Type="http://schemas.openxmlformats.org/officeDocument/2006/relationships/image" Target="../media/image27.jpg"/><Relationship Id="rId5" Type="http://schemas.openxmlformats.org/officeDocument/2006/relationships/image" Target="../media/image34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.png"/><Relationship Id="rId4" Type="http://schemas.openxmlformats.org/officeDocument/2006/relationships/image" Target="../media/image31.jpg"/><Relationship Id="rId5" Type="http://schemas.openxmlformats.org/officeDocument/2006/relationships/image" Target="../media/image35.jpg"/><Relationship Id="rId6" Type="http://schemas.openxmlformats.org/officeDocument/2006/relationships/image" Target="../media/image3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3.jpg"/><Relationship Id="rId5" Type="http://schemas.openxmlformats.org/officeDocument/2006/relationships/image" Target="../media/image3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Relationship Id="rId4" Type="http://schemas.openxmlformats.org/officeDocument/2006/relationships/image" Target="../media/image38.jpg"/><Relationship Id="rId5" Type="http://schemas.openxmlformats.org/officeDocument/2006/relationships/image" Target="../media/image4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png"/><Relationship Id="rId4" Type="http://schemas.openxmlformats.org/officeDocument/2006/relationships/image" Target="../media/image41.jpg"/><Relationship Id="rId5" Type="http://schemas.openxmlformats.org/officeDocument/2006/relationships/image" Target="../media/image4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2.jpg"/><Relationship Id="rId5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hyperlink" Target="https://vimeo.com/562056252" TargetMode="External"/><Relationship Id="rId5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14.jpg"/><Relationship Id="rId5" Type="http://schemas.openxmlformats.org/officeDocument/2006/relationships/image" Target="../media/image4.jpg"/><Relationship Id="rId6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11.jpg"/><Relationship Id="rId6" Type="http://schemas.openxmlformats.org/officeDocument/2006/relationships/image" Target="../media/image1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17.jpg"/><Relationship Id="rId5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29.png"/><Relationship Id="rId5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9144000" cy="7827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8" y="162231"/>
            <a:ext cx="2645002" cy="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/>
          <p:nvPr/>
        </p:nvSpPr>
        <p:spPr>
          <a:xfrm>
            <a:off x="0" y="4523100"/>
            <a:ext cx="9144000" cy="620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960350" y="2087550"/>
            <a:ext cx="5223300" cy="9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Wheel of Fortune</a:t>
            </a: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®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Montserrat"/>
                <a:ea typeface="Montserrat"/>
                <a:cs typeface="Montserrat"/>
                <a:sym typeface="Montserrat"/>
              </a:rPr>
              <a:t>Creator User Guide</a:t>
            </a:r>
            <a:endParaRPr b="1" sz="24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0" y="4523102"/>
            <a:ext cx="9144000" cy="53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highlight>
                  <a:srgbClr val="9691CC"/>
                </a:highlight>
                <a:latin typeface="Roboto"/>
                <a:ea typeface="Roboto"/>
                <a:cs typeface="Roboto"/>
                <a:sym typeface="Roboto"/>
              </a:rPr>
              <a:t>Presentation </a:t>
            </a:r>
            <a:r>
              <a:rPr lang="en" sz="800">
                <a:solidFill>
                  <a:schemeClr val="lt1"/>
                </a:solidFill>
                <a:highlight>
                  <a:srgbClr val="9691CC"/>
                </a:highlight>
                <a:latin typeface="Roboto"/>
                <a:ea typeface="Roboto"/>
                <a:cs typeface="Roboto"/>
                <a:sym typeface="Roboto"/>
              </a:rPr>
              <a:t>©2017 – 2021 The Game Agency LLC. All trade names, trade dress, trademarks, artwork, and other content are trademarks and/or copyright material of their respective owners. The Training Arcade is a registered trademark of The Game Agency LLC. "Wheel of Fortune®" and "America's Game®" are registered trademarks of Califon Productions, Inc. All rights reserved.</a:t>
            </a:r>
            <a:endParaRPr sz="1300">
              <a:solidFill>
                <a:schemeClr val="lt1"/>
              </a:solidFill>
              <a:highlight>
                <a:srgbClr val="9691CC"/>
              </a:highligh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User Registration  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sp>
        <p:nvSpPr>
          <p:cNvPr id="181" name="Google Shape;181;p22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84" name="Google Shape;184;p22"/>
          <p:cNvSpPr txBox="1"/>
          <p:nvPr/>
        </p:nvSpPr>
        <p:spPr>
          <a:xfrm>
            <a:off x="267125" y="1087875"/>
            <a:ext cx="3288600" cy="33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Authorization Type: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Authorized Player List (APL)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player list can be created in Excel and loaded into the Admin portal using an Excel CSV file or manual data entry.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68580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○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 an APL is in use, only players on the list can play the game. Anyone not approved to play will be presented with a black screen.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85" name="Google Shape;1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17897" y="1115300"/>
            <a:ext cx="3582003" cy="2514451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33350">
              <a:srgbClr val="666666"/>
            </a:outerShdw>
          </a:effectLst>
        </p:spPr>
      </p:pic>
      <p:pic>
        <p:nvPicPr>
          <p:cNvPr id="186" name="Google Shape;186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8472" y="2146350"/>
            <a:ext cx="3847025" cy="62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2"/>
          <p:cNvSpPr txBox="1"/>
          <p:nvPr/>
        </p:nvSpPr>
        <p:spPr>
          <a:xfrm>
            <a:off x="3728588" y="3925088"/>
            <a:ext cx="50010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have a separate User Guide available for adding an Authorized Player List to games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email </a:t>
            </a:r>
            <a:r>
              <a:rPr lang="en" sz="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Joanne.Vansteen@thegameagency.com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request a copy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User Registration  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5" name="Google Shape;195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3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267125" y="1071050"/>
            <a:ext cx="3549900" cy="34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Using Single Sign-On (SSO)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The Training Arcade supports SSO integration via SAML</a:t>
            </a:r>
            <a:r>
              <a:rPr lang="en" sz="1100">
                <a:solidFill>
                  <a:srgbClr val="263238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You will need to add an idP (identity provider) to your subdomain in order to add SSO to a game.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Once an idP has been added to the subdomain, the provider will now be visible in this dropdown menu.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 If your IdP is not SAML compliant, we can work to customize the integration on a case by case basis. Please request a client consult in this event.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98" name="Google Shape;19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7599" y="1185799"/>
            <a:ext cx="4410669" cy="2336012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33350">
              <a:srgbClr val="666666"/>
            </a:outerShdw>
          </a:effectLst>
        </p:spPr>
      </p:pic>
      <p:pic>
        <p:nvPicPr>
          <p:cNvPr id="199" name="Google Shape;19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43401" y="2227987"/>
            <a:ext cx="3644776" cy="6875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4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User Registration  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09" name="Google Shape;209;p24"/>
          <p:cNvSpPr txBox="1"/>
          <p:nvPr/>
        </p:nvSpPr>
        <p:spPr>
          <a:xfrm>
            <a:off x="267125" y="1000853"/>
            <a:ext cx="3288600" cy="3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you require players to register prior to playing your game, toggle this field to “yes”.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using registration, a unique identifier is required in The Training Arcade®. This is either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Email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or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ID.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 to 5 registration fields can be added to a leaderboard.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*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When using initials the character limit is 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3555713" y="4135022"/>
            <a:ext cx="5198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have a separate User Guide available for Custom Registration setup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email </a:t>
            </a:r>
            <a:r>
              <a:rPr lang="en" sz="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Joanne.Vansteen@thegameagency.com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request a copy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1" name="Google Shape;211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19113" y="1000855"/>
            <a:ext cx="2644970" cy="284577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33350">
              <a:srgbClr val="666666"/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5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User Registration  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sp>
        <p:nvSpPr>
          <p:cNvPr id="218" name="Google Shape;218;p25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5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267125" y="1084152"/>
            <a:ext cx="32886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 Registration - Custom Fields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Click on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Custom Field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and a new popup appears.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3555713" y="4135022"/>
            <a:ext cx="5198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have a separate User Guide available for Custom Registration setup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email </a:t>
            </a:r>
            <a:r>
              <a:rPr lang="en" sz="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Joanne.Vansteen@thegameagency.com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request a copy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03906" y="887277"/>
            <a:ext cx="2418420" cy="2603046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33350">
              <a:srgbClr val="666666"/>
            </a:outerShdw>
          </a:effectLst>
        </p:spPr>
      </p:pic>
      <p:cxnSp>
        <p:nvCxnSpPr>
          <p:cNvPr id="224" name="Google Shape;224;p25"/>
          <p:cNvCxnSpPr/>
          <p:nvPr/>
        </p:nvCxnSpPr>
        <p:spPr>
          <a:xfrm>
            <a:off x="1709275" y="2674000"/>
            <a:ext cx="2778900" cy="629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25" name="Google Shape;225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64125" y="3099326"/>
            <a:ext cx="2989699" cy="87035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User Registration  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sp>
        <p:nvSpPr>
          <p:cNvPr id="232" name="Google Shape;232;p26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6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35" name="Google Shape;235;p26"/>
          <p:cNvSpPr txBox="1"/>
          <p:nvPr/>
        </p:nvSpPr>
        <p:spPr>
          <a:xfrm>
            <a:off x="267113" y="962288"/>
            <a:ext cx="4374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6" name="Google Shape;236;p26"/>
          <p:cNvSpPr txBox="1"/>
          <p:nvPr/>
        </p:nvSpPr>
        <p:spPr>
          <a:xfrm>
            <a:off x="267125" y="1084152"/>
            <a:ext cx="32886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User Registration - Custom Fields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Create a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new custom field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or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Select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existing custom field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custom fields can also be included in the Game Over Leaderboard and analytics, by checking the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“Show in leaderboard”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box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7" name="Google Shape;237;p26"/>
          <p:cNvSpPr txBox="1"/>
          <p:nvPr/>
        </p:nvSpPr>
        <p:spPr>
          <a:xfrm>
            <a:off x="3555713" y="3970725"/>
            <a:ext cx="51981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-2222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●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We have a separate User Guide available for Custom Registration setup</a:t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22250" lvl="1" marL="6858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Montserrat"/>
              <a:buChar char="○"/>
            </a:pP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Please email </a:t>
            </a:r>
            <a:r>
              <a:rPr lang="en" sz="900" u="sng">
                <a:solidFill>
                  <a:schemeClr val="hlink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Joanne.Vansteen@thegameagency.com</a:t>
            </a:r>
            <a:r>
              <a:rPr lang="en" sz="9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to request a copy</a:t>
            </a:r>
            <a:endParaRPr sz="11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8" name="Google Shape;238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9756" y="989552"/>
            <a:ext cx="2709732" cy="1253509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33350">
              <a:srgbClr val="666666"/>
            </a:outerShdw>
          </a:effectLst>
        </p:spPr>
      </p:pic>
      <p:pic>
        <p:nvPicPr>
          <p:cNvPr id="239" name="Google Shape;239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357369" y="2369588"/>
            <a:ext cx="2644967" cy="1251614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33350">
              <a:srgbClr val="666666"/>
            </a:outerShdw>
          </a:effectLst>
        </p:spPr>
      </p:pic>
      <p:cxnSp>
        <p:nvCxnSpPr>
          <p:cNvPr id="240" name="Google Shape;240;p26"/>
          <p:cNvCxnSpPr/>
          <p:nvPr/>
        </p:nvCxnSpPr>
        <p:spPr>
          <a:xfrm flipH="1" rot="10800000">
            <a:off x="2445550" y="1436525"/>
            <a:ext cx="1911600" cy="626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241" name="Google Shape;241;p26"/>
          <p:cNvCxnSpPr/>
          <p:nvPr/>
        </p:nvCxnSpPr>
        <p:spPr>
          <a:xfrm>
            <a:off x="2558700" y="2489075"/>
            <a:ext cx="3323400" cy="2553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7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Google Shape;249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51" name="Google Shape;251;p27"/>
          <p:cNvSpPr txBox="1"/>
          <p:nvPr/>
        </p:nvSpPr>
        <p:spPr>
          <a:xfrm>
            <a:off x="6779094" y="168950"/>
            <a:ext cx="22287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Splash Screen</a:t>
            </a:r>
            <a:endParaRPr sz="23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52" name="Google Shape;252;p27"/>
          <p:cNvSpPr txBox="1"/>
          <p:nvPr/>
        </p:nvSpPr>
        <p:spPr>
          <a:xfrm>
            <a:off x="267125" y="1091525"/>
            <a:ext cx="29652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Splash Screen 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Splash Screen is the first screen a player interacts with when they log in to play the game.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customize your game, a company logo can be added here.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Upload your </a:t>
            </a: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company logo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 custom text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Locations and defaults are preset and cannot be changed without a custom theme.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53" name="Google Shape;2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85625" y="945877"/>
            <a:ext cx="2398175" cy="2406875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8040000" dist="142875">
              <a:srgbClr val="999999"/>
            </a:outerShdw>
          </a:effectLst>
        </p:spPr>
      </p:pic>
      <p:pic>
        <p:nvPicPr>
          <p:cNvPr id="254" name="Google Shape;254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05474" y="1999024"/>
            <a:ext cx="2311224" cy="2357275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8040000" dist="142875">
              <a:srgbClr val="999999"/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8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28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28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64" name="Google Shape;264;p28"/>
          <p:cNvSpPr txBox="1"/>
          <p:nvPr/>
        </p:nvSpPr>
        <p:spPr>
          <a:xfrm>
            <a:off x="6722944" y="168950"/>
            <a:ext cx="22008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Privacy Policy</a:t>
            </a:r>
            <a:endParaRPr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5" name="Google Shape;265;p28"/>
          <p:cNvSpPr txBox="1"/>
          <p:nvPr/>
        </p:nvSpPr>
        <p:spPr>
          <a:xfrm>
            <a:off x="294875" y="1204363"/>
            <a:ext cx="3123300" cy="25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Adding a Subscriber Privacy Policy is optional and will add a link to the policy on the splash screen of the game.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Subscriber Name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name you wish to be displayed as part of the link.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Privacy Policy URL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An active link that will take players to a copy of the privacy policy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66" name="Google Shape;266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8025" y="1377956"/>
            <a:ext cx="5255725" cy="2208814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29"/>
          <p:cNvSpPr/>
          <p:nvPr/>
        </p:nvSpPr>
        <p:spPr>
          <a:xfrm>
            <a:off x="0" y="0"/>
            <a:ext cx="9144000" cy="7827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2" name="Google Shape;272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8" y="162231"/>
            <a:ext cx="2645002" cy="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29"/>
          <p:cNvSpPr/>
          <p:nvPr/>
        </p:nvSpPr>
        <p:spPr>
          <a:xfrm>
            <a:off x="0" y="4718075"/>
            <a:ext cx="9144000" cy="425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9"/>
          <p:cNvSpPr txBox="1"/>
          <p:nvPr/>
        </p:nvSpPr>
        <p:spPr>
          <a:xfrm>
            <a:off x="103455" y="4820647"/>
            <a:ext cx="6514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©2021 The Game Agency, LLC    Confidential Information | Subscribers Only | All Rights Reserved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75" name="Google Shape;275;p29"/>
          <p:cNvSpPr txBox="1"/>
          <p:nvPr/>
        </p:nvSpPr>
        <p:spPr>
          <a:xfrm>
            <a:off x="174725" y="869375"/>
            <a:ext cx="3511800" cy="3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Component or Puzzle Types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Spin Puzzle 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100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The classic Wheel of Fortune game. Players spin the wheel for a chance to guess a letter. Use this for introductions, engagement and interest. It's fun to take a risk and figure out what letters are in a puzzle. If you want to assess performance, we recommend using the Toss Up or Bonus Round instead.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Toss Up 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</a:t>
            </a:r>
            <a:r>
              <a:rPr lang="en" sz="1100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Letters are revealed one-by-one over time. Players guess the puzzle as soon as they can before all letters are revealed. This is great for assessment. </a:t>
            </a:r>
            <a:r>
              <a:rPr lang="en" sz="1100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We recommend putting it after a Spin Puzzle and/or after material </a:t>
            </a:r>
            <a:r>
              <a:rPr lang="en" sz="1100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to know if your learners retained that information. </a:t>
            </a:r>
            <a:endParaRPr sz="1100">
              <a:solidFill>
                <a:schemeClr val="accent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50">
                <a:solidFill>
                  <a:schemeClr val="accent2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9"/>
          <p:cNvSpPr txBox="1"/>
          <p:nvPr/>
        </p:nvSpPr>
        <p:spPr>
          <a:xfrm>
            <a:off x="8111700" y="4820675"/>
            <a:ext cx="840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9"/>
          <p:cNvSpPr txBox="1"/>
          <p:nvPr/>
        </p:nvSpPr>
        <p:spPr>
          <a:xfrm>
            <a:off x="6159102" y="168950"/>
            <a:ext cx="2764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Component Types</a:t>
            </a:r>
            <a:endParaRPr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78" name="Google Shape;278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1987" y="2353350"/>
            <a:ext cx="4171576" cy="2118124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pic>
        <p:nvPicPr>
          <p:cNvPr id="279" name="Google Shape;279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5100" y="908175"/>
            <a:ext cx="4256599" cy="1999899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0"/>
          <p:cNvSpPr/>
          <p:nvPr/>
        </p:nvSpPr>
        <p:spPr>
          <a:xfrm>
            <a:off x="0" y="0"/>
            <a:ext cx="9144000" cy="7827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8" y="162231"/>
            <a:ext cx="2645002" cy="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0"/>
          <p:cNvSpPr/>
          <p:nvPr/>
        </p:nvSpPr>
        <p:spPr>
          <a:xfrm>
            <a:off x="0" y="4718075"/>
            <a:ext cx="9144000" cy="425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Google Shape;287;p30"/>
          <p:cNvSpPr txBox="1"/>
          <p:nvPr/>
        </p:nvSpPr>
        <p:spPr>
          <a:xfrm>
            <a:off x="103455" y="4820647"/>
            <a:ext cx="6514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©2021 The Game Agency, LLC    Confidential Information | Subscribers Only | All Rights Reserved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288" name="Google Shape;288;p30"/>
          <p:cNvSpPr txBox="1"/>
          <p:nvPr/>
        </p:nvSpPr>
        <p:spPr>
          <a:xfrm>
            <a:off x="328700" y="869363"/>
            <a:ext cx="3357900" cy="3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Component or Puzzle Types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Bonus Round </a:t>
            </a:r>
            <a:r>
              <a:rPr lang="en" sz="1100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- The Bonus Round starts with a few letters (default is RSTLNE) revealed and/or you may allow players to select a few letters as clues. Players must solve the puzzle before the time is up. This is great for assessment and can provide a different format than Toss Up alone.</a:t>
            </a:r>
            <a:endParaRPr sz="1100">
              <a:solidFill>
                <a:schemeClr val="accent2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 Card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" sz="1150">
                <a:solidFill>
                  <a:schemeClr val="accent2"/>
                </a:solidFill>
                <a:highlight>
                  <a:srgbClr val="FFFFFF"/>
                </a:highlight>
                <a:latin typeface="Montserrat"/>
                <a:ea typeface="Montserrat"/>
                <a:cs typeface="Montserrat"/>
                <a:sym typeface="Montserrat"/>
              </a:rPr>
              <a:t>Use this as a place to insert/display learning materials between puzzles or after each other. Here you can enter text and upload an image and/or a video.  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9" name="Google Shape;289;p30"/>
          <p:cNvSpPr txBox="1"/>
          <p:nvPr/>
        </p:nvSpPr>
        <p:spPr>
          <a:xfrm>
            <a:off x="8111700" y="4820675"/>
            <a:ext cx="840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30"/>
          <p:cNvSpPr txBox="1"/>
          <p:nvPr/>
        </p:nvSpPr>
        <p:spPr>
          <a:xfrm>
            <a:off x="6159102" y="168950"/>
            <a:ext cx="2764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Component Types</a:t>
            </a:r>
            <a:endParaRPr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91" name="Google Shape;29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58083" y="1054914"/>
            <a:ext cx="4122895" cy="1907668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pic>
        <p:nvPicPr>
          <p:cNvPr id="292" name="Google Shape;29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21050" y="2571750"/>
            <a:ext cx="4335401" cy="1742101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1"/>
          <p:cNvSpPr/>
          <p:nvPr/>
        </p:nvSpPr>
        <p:spPr>
          <a:xfrm>
            <a:off x="0" y="0"/>
            <a:ext cx="9144000" cy="7827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8" name="Google Shape;298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8" y="162231"/>
            <a:ext cx="2645002" cy="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31"/>
          <p:cNvSpPr/>
          <p:nvPr/>
        </p:nvSpPr>
        <p:spPr>
          <a:xfrm>
            <a:off x="0" y="4718075"/>
            <a:ext cx="9144000" cy="425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31"/>
          <p:cNvSpPr txBox="1"/>
          <p:nvPr/>
        </p:nvSpPr>
        <p:spPr>
          <a:xfrm>
            <a:off x="103455" y="4820647"/>
            <a:ext cx="6514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©2021 The Game Agency, LLC    Confidential Information | Subscribers Only | All Rights Reserved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01" name="Google Shape;301;p31"/>
          <p:cNvSpPr txBox="1"/>
          <p:nvPr/>
        </p:nvSpPr>
        <p:spPr>
          <a:xfrm>
            <a:off x="103450" y="869375"/>
            <a:ext cx="4248900" cy="3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Solve Bonus -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Unlike the show, you can include a Solve Bonus for solving the puzzle early. The bonus amount is based on the number and rarity of letters within the puzzle and is reduced with each spin.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Allow 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Bankruptcies -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The risk of landing on a Bankrupt space can add excitement to the game. Toggling this setting to off will remove 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&lt;Bankrupt&gt;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from the spin board.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Virtual Helper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- You can set how helpful the Virtual Helpers are to the player.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Easy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- Give the best clues, buy vowels and miss common letters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Average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- Some useful hints, but less accommodating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	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Hard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- Competitive player, more contestant like than helpful assistants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2" name="Google Shape;302;p31"/>
          <p:cNvSpPr txBox="1"/>
          <p:nvPr/>
        </p:nvSpPr>
        <p:spPr>
          <a:xfrm>
            <a:off x="8111700" y="4820675"/>
            <a:ext cx="840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1"/>
          <p:cNvSpPr txBox="1"/>
          <p:nvPr/>
        </p:nvSpPr>
        <p:spPr>
          <a:xfrm>
            <a:off x="6159102" y="168950"/>
            <a:ext cx="2764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Additional</a:t>
            </a:r>
            <a:r>
              <a:rPr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Settings</a:t>
            </a:r>
            <a:endParaRPr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04" name="Google Shape;30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4650" y="1029950"/>
            <a:ext cx="3292000" cy="1366175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grpSp>
        <p:nvGrpSpPr>
          <p:cNvPr id="305" name="Google Shape;305;p31"/>
          <p:cNvGrpSpPr/>
          <p:nvPr/>
        </p:nvGrpSpPr>
        <p:grpSpPr>
          <a:xfrm>
            <a:off x="5156876" y="2932530"/>
            <a:ext cx="3535613" cy="1216566"/>
            <a:chOff x="4110600" y="2741650"/>
            <a:chExt cx="3424323" cy="1067537"/>
          </a:xfrm>
        </p:grpSpPr>
        <p:pic>
          <p:nvPicPr>
            <p:cNvPr id="306" name="Google Shape;306;p3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110600" y="2741650"/>
              <a:ext cx="3424323" cy="782700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8040000" dist="142875">
                <a:srgbClr val="666666"/>
              </a:outerShdw>
            </a:effectLst>
          </p:spPr>
        </p:pic>
        <p:pic>
          <p:nvPicPr>
            <p:cNvPr id="307" name="Google Shape;307;p3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681225" y="3305023"/>
              <a:ext cx="2764500" cy="504164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8040000" dist="142875">
                <a:srgbClr val="666666"/>
              </a:outerShdw>
            </a:effectLst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0"/>
            <a:ext cx="9144000" cy="7827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8" y="162231"/>
            <a:ext cx="2645002" cy="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/>
          <p:nvPr/>
        </p:nvSpPr>
        <p:spPr>
          <a:xfrm>
            <a:off x="0" y="4718075"/>
            <a:ext cx="9144000" cy="425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103455" y="4820647"/>
            <a:ext cx="6514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©2020 The Game Agency, LLC    Confidential Information | Subscribers Only | All Rights Reserved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322150" y="827075"/>
            <a:ext cx="3714300" cy="16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1" sz="300">
              <a:solidFill>
                <a:srgbClr val="3F3D5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1" lang="en" sz="1500">
                <a:solidFill>
                  <a:srgbClr val="3F3D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Wheel of Fortune® </a:t>
            </a:r>
            <a:r>
              <a:rPr b="1" lang="en" sz="1500">
                <a:solidFill>
                  <a:srgbClr val="3F3D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Performance Objective Alignment:</a:t>
            </a:r>
            <a:r>
              <a:rPr lang="en" sz="1500">
                <a:solidFill>
                  <a:srgbClr val="3F3D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 The game places a premium on the fast retrieval of concepts, terminology, facts, and figures required for job performance. </a:t>
            </a:r>
            <a:endParaRPr sz="1500">
              <a:solidFill>
                <a:srgbClr val="3F3D5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None/>
            </a:pPr>
            <a:r>
              <a:t/>
            </a:r>
            <a:endParaRPr b="1" sz="2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8" name="Google Shape;68;p14"/>
          <p:cNvSpPr/>
          <p:nvPr/>
        </p:nvSpPr>
        <p:spPr>
          <a:xfrm>
            <a:off x="0" y="4718050"/>
            <a:ext cx="9144000" cy="425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103455" y="4820647"/>
            <a:ext cx="6514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©2021 The Game Agency, LLC    Confidential Information | Subscribers Only | All Rights Reserved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2100" y="2943201"/>
            <a:ext cx="2961951" cy="1500776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pic>
        <p:nvPicPr>
          <p:cNvPr id="71" name="Google Shape;7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9650" y="1002762"/>
            <a:ext cx="5070909" cy="1666375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sp>
        <p:nvSpPr>
          <p:cNvPr id="72" name="Google Shape;72;p14"/>
          <p:cNvSpPr txBox="1"/>
          <p:nvPr/>
        </p:nvSpPr>
        <p:spPr>
          <a:xfrm>
            <a:off x="4572000" y="2943150"/>
            <a:ext cx="4407900" cy="16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3F3D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Improved Skills:</a:t>
            </a:r>
            <a:r>
              <a:rPr lang="en" sz="1500">
                <a:solidFill>
                  <a:srgbClr val="3F3D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Concept connections, memorization, stress management.</a:t>
            </a:r>
            <a:endParaRPr sz="1500">
              <a:solidFill>
                <a:srgbClr val="3F3D5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lnSpc>
                <a:spcPct val="115000"/>
              </a:lnSpc>
              <a:spcBef>
                <a:spcPts val="1700"/>
              </a:spcBef>
              <a:spcAft>
                <a:spcPts val="17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500">
                <a:solidFill>
                  <a:srgbClr val="3F3D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Great for:</a:t>
            </a:r>
            <a:r>
              <a:rPr lang="en" sz="1500">
                <a:solidFill>
                  <a:srgbClr val="3F3D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Simple and short training points or terminology that need practice or repetition for memorization and engagement.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2"/>
          <p:cNvSpPr/>
          <p:nvPr/>
        </p:nvSpPr>
        <p:spPr>
          <a:xfrm>
            <a:off x="0" y="0"/>
            <a:ext cx="9144000" cy="7827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3" name="Google Shape;31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8" y="162231"/>
            <a:ext cx="2645002" cy="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32"/>
          <p:cNvSpPr/>
          <p:nvPr/>
        </p:nvSpPr>
        <p:spPr>
          <a:xfrm>
            <a:off x="0" y="4718075"/>
            <a:ext cx="9144000" cy="425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32"/>
          <p:cNvSpPr txBox="1"/>
          <p:nvPr/>
        </p:nvSpPr>
        <p:spPr>
          <a:xfrm>
            <a:off x="103455" y="4820647"/>
            <a:ext cx="6514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©2021 The Game Agency, LLC    Confidential Information | Subscribers Only | All Rights Reserved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16" name="Google Shape;316;p32"/>
          <p:cNvSpPr txBox="1"/>
          <p:nvPr/>
        </p:nvSpPr>
        <p:spPr>
          <a:xfrm>
            <a:off x="103450" y="869375"/>
            <a:ext cx="3328800" cy="3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Toss Up Puzzle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In the game show, letters automatically appear at intervals.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Click and drag these letters to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change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 the order they are revealed.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Click &lt;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Shuffle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&gt;  to change to a random order.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Click &lt;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Reset Order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&gt; to return the letters to the original order.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Click &lt;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Play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&gt; to preview how the letters will reveal in the game.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17" name="Google Shape;317;p32"/>
          <p:cNvSpPr txBox="1"/>
          <p:nvPr/>
        </p:nvSpPr>
        <p:spPr>
          <a:xfrm>
            <a:off x="8111700" y="4820675"/>
            <a:ext cx="840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 txBox="1"/>
          <p:nvPr/>
        </p:nvSpPr>
        <p:spPr>
          <a:xfrm>
            <a:off x="6159102" y="168950"/>
            <a:ext cx="2764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Additional Settings</a:t>
            </a:r>
            <a:endParaRPr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19" name="Google Shape;3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2250" y="1131699"/>
            <a:ext cx="5598751" cy="163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0" name="Google Shape;32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35250" y="2881625"/>
            <a:ext cx="3439474" cy="138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3"/>
          <p:cNvSpPr/>
          <p:nvPr/>
        </p:nvSpPr>
        <p:spPr>
          <a:xfrm>
            <a:off x="0" y="0"/>
            <a:ext cx="9144000" cy="7827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8" y="162231"/>
            <a:ext cx="2645002" cy="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3"/>
          <p:cNvSpPr/>
          <p:nvPr/>
        </p:nvSpPr>
        <p:spPr>
          <a:xfrm>
            <a:off x="0" y="4718075"/>
            <a:ext cx="9144000" cy="425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3"/>
          <p:cNvSpPr txBox="1"/>
          <p:nvPr/>
        </p:nvSpPr>
        <p:spPr>
          <a:xfrm>
            <a:off x="103455" y="4820647"/>
            <a:ext cx="6514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©2021 The Game Agency, LLC    Confidential Information | Subscribers Only | All Rights Reserved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29" name="Google Shape;329;p33"/>
          <p:cNvSpPr txBox="1"/>
          <p:nvPr/>
        </p:nvSpPr>
        <p:spPr>
          <a:xfrm>
            <a:off x="103450" y="869375"/>
            <a:ext cx="3328800" cy="37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Bonus Round 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Puzzle</a:t>
            </a:r>
            <a:endParaRPr b="1"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Letters Revealed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- These are preset letters that are revealed to the player before they solve the puzzle.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RSTLNE are the defaults provided on the game show, in our game mechanic these letters can be edited.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Consonant</a:t>
            </a: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 Guess Allowed -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Up to 5 consonant guesses can be allowed.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latin typeface="Montserrat"/>
                <a:ea typeface="Montserrat"/>
                <a:cs typeface="Montserrat"/>
                <a:sym typeface="Montserrat"/>
              </a:rPr>
              <a:t>Vowel Guesses Allowed </a:t>
            </a:r>
            <a:r>
              <a:rPr lang="en" sz="1200">
                <a:latin typeface="Montserrat"/>
                <a:ea typeface="Montserrat"/>
                <a:cs typeface="Montserrat"/>
                <a:sym typeface="Montserrat"/>
              </a:rPr>
              <a:t>- Vowel guesses allowed can be set to 1 or 0</a:t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30" name="Google Shape;330;p33"/>
          <p:cNvSpPr txBox="1"/>
          <p:nvPr/>
        </p:nvSpPr>
        <p:spPr>
          <a:xfrm>
            <a:off x="8111700" y="4820675"/>
            <a:ext cx="840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3"/>
          <p:cNvSpPr txBox="1"/>
          <p:nvPr/>
        </p:nvSpPr>
        <p:spPr>
          <a:xfrm>
            <a:off x="6159102" y="168950"/>
            <a:ext cx="27645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Additional Settings</a:t>
            </a:r>
            <a:endParaRPr sz="21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32" name="Google Shape;332;p33"/>
          <p:cNvGrpSpPr/>
          <p:nvPr/>
        </p:nvGrpSpPr>
        <p:grpSpPr>
          <a:xfrm>
            <a:off x="3836475" y="1187077"/>
            <a:ext cx="4898999" cy="2964598"/>
            <a:chOff x="3836475" y="1187077"/>
            <a:chExt cx="4898999" cy="2964598"/>
          </a:xfrm>
        </p:grpSpPr>
        <p:pic>
          <p:nvPicPr>
            <p:cNvPr id="333" name="Google Shape;333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836475" y="3033050"/>
              <a:ext cx="4898999" cy="1118625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8040000" dist="142875">
                <a:srgbClr val="666666"/>
              </a:outerShdw>
            </a:effectLst>
          </p:spPr>
        </p:pic>
        <p:pic>
          <p:nvPicPr>
            <p:cNvPr id="334" name="Google Shape;334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64225" y="1187077"/>
              <a:ext cx="3799641" cy="1441587"/>
            </a:xfrm>
            <a:prstGeom prst="rect">
              <a:avLst/>
            </a:prstGeom>
            <a:noFill/>
            <a:ln>
              <a:noFill/>
            </a:ln>
            <a:effectLst>
              <a:outerShdw blurRad="171450" rotWithShape="0" algn="bl" dir="8040000" dist="142875">
                <a:srgbClr val="666666"/>
              </a:outerShdw>
            </a:effectLst>
          </p:spPr>
        </p:pic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/>
          <p:nvPr/>
        </p:nvSpPr>
        <p:spPr>
          <a:xfrm>
            <a:off x="0" y="0"/>
            <a:ext cx="9144000" cy="7827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0" name="Google Shape;340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8" y="162231"/>
            <a:ext cx="2645002" cy="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4"/>
          <p:cNvSpPr/>
          <p:nvPr/>
        </p:nvSpPr>
        <p:spPr>
          <a:xfrm>
            <a:off x="0" y="4718050"/>
            <a:ext cx="9144000" cy="425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34"/>
          <p:cNvSpPr txBox="1"/>
          <p:nvPr/>
        </p:nvSpPr>
        <p:spPr>
          <a:xfrm>
            <a:off x="103455" y="4820647"/>
            <a:ext cx="6514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©2021 The Game Agency, LLC    Confidential Information | Subscribers Only | All Rights Reserved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343" name="Google Shape;343;p34"/>
          <p:cNvSpPr txBox="1"/>
          <p:nvPr/>
        </p:nvSpPr>
        <p:spPr>
          <a:xfrm>
            <a:off x="208650" y="1648950"/>
            <a:ext cx="8726700" cy="18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Thank you for viewing this step-by-step guide on how to create a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Wheel of Fortune® Game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For more information, </a:t>
            </a:r>
            <a:r>
              <a:rPr lang="en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email joanne.vansteen@thegameagency.com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/>
          <p:nvPr/>
        </p:nvSpPr>
        <p:spPr>
          <a:xfrm>
            <a:off x="0" y="0"/>
            <a:ext cx="9144000" cy="7827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0988" y="162231"/>
            <a:ext cx="2645002" cy="458163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5"/>
          <p:cNvSpPr/>
          <p:nvPr/>
        </p:nvSpPr>
        <p:spPr>
          <a:xfrm>
            <a:off x="0" y="4718075"/>
            <a:ext cx="9144000" cy="4254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5"/>
          <p:cNvSpPr txBox="1"/>
          <p:nvPr/>
        </p:nvSpPr>
        <p:spPr>
          <a:xfrm>
            <a:off x="103455" y="4820647"/>
            <a:ext cx="65142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" sz="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©2021 The Game Agency, LLC    Confidential Information | Subscribers Only | All Rights Reserved</a:t>
            </a:r>
            <a:endParaRPr sz="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81" name="Google Shape;81;p15"/>
          <p:cNvSpPr txBox="1"/>
          <p:nvPr/>
        </p:nvSpPr>
        <p:spPr>
          <a:xfrm>
            <a:off x="87100" y="1086450"/>
            <a:ext cx="2645100" cy="31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To build a new game: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From navigation bar click “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New Game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”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Select “</a:t>
            </a:r>
            <a:r>
              <a:rPr b="1" lang="en">
                <a:latin typeface="Montserrat"/>
                <a:ea typeface="Montserrat"/>
                <a:cs typeface="Montserrat"/>
                <a:sym typeface="Montserrat"/>
              </a:rPr>
              <a:t>Wheel of Fortune</a:t>
            </a: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” from the popup menu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2" name="Google Shape;82;p15"/>
          <p:cNvSpPr txBox="1"/>
          <p:nvPr/>
        </p:nvSpPr>
        <p:spPr>
          <a:xfrm>
            <a:off x="8111700" y="4820675"/>
            <a:ext cx="840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 txBox="1"/>
          <p:nvPr/>
        </p:nvSpPr>
        <p:spPr>
          <a:xfrm>
            <a:off x="6384700" y="80750"/>
            <a:ext cx="27381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creating a game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47237" y="921500"/>
            <a:ext cx="1481725" cy="33989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pic>
        <p:nvPicPr>
          <p:cNvPr id="85" name="Google Shape;8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37777" y="921500"/>
            <a:ext cx="2818900" cy="2709924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sp>
        <p:nvSpPr>
          <p:cNvPr id="86" name="Google Shape;86;p15"/>
          <p:cNvSpPr/>
          <p:nvPr/>
        </p:nvSpPr>
        <p:spPr>
          <a:xfrm>
            <a:off x="2909200" y="1523300"/>
            <a:ext cx="902700" cy="2916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>
            <a:off x="4882200" y="3024996"/>
            <a:ext cx="902700" cy="2202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2475" y="1640425"/>
            <a:ext cx="1481725" cy="2908325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chemeClr val="dk2"/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6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345725" y="873450"/>
            <a:ext cx="2941200" cy="30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Begin by clicking on the Game Info tab: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Game Name -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Title by which the players will identify the game + game content.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URL 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- This field will auto-populate once you enter the game name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Default Language</a:t>
            </a: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- English (US) is currently the only language available for the Wheel of Fortune game.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3856275" y="3900881"/>
            <a:ext cx="5116800" cy="637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6384700" y="80750"/>
            <a:ext cx="27381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creating a game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pic>
        <p:nvPicPr>
          <p:cNvPr id="101" name="Google Shape;10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18075" y="999200"/>
            <a:ext cx="4160676" cy="13869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sp>
        <p:nvSpPr>
          <p:cNvPr id="102" name="Google Shape;102;p16"/>
          <p:cNvSpPr/>
          <p:nvPr/>
        </p:nvSpPr>
        <p:spPr>
          <a:xfrm>
            <a:off x="3505450" y="1354125"/>
            <a:ext cx="775500" cy="3606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 rotWithShape="1">
          <a:blip r:embed="rId5">
            <a:alphaModFix/>
          </a:blip>
          <a:srcRect b="0" l="2590" r="-2590" t="0"/>
          <a:stretch/>
        </p:blipFill>
        <p:spPr>
          <a:xfrm>
            <a:off x="4912425" y="2123950"/>
            <a:ext cx="3802025" cy="2277825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sp>
        <p:nvSpPr>
          <p:cNvPr id="110" name="Google Shape;110;p17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7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13" name="Google Shape;113;p17"/>
          <p:cNvSpPr txBox="1"/>
          <p:nvPr/>
        </p:nvSpPr>
        <p:spPr>
          <a:xfrm>
            <a:off x="352400" y="962350"/>
            <a:ext cx="3359700" cy="35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Game</a:t>
            </a: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Settings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Wheel of Fortune, a pass % can be set for the entire game. Players must 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achieve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the % entered here in order to receive the passing grade shown on the Game Over screen.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Creators can also set limits on how many times a player can 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attempt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game.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 a start and end date for session play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Set a start and end date for game play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 watch a video detailing how these limits work </a:t>
            </a:r>
            <a:r>
              <a:rPr lang="en" sz="1200" u="sng">
                <a:solidFill>
                  <a:schemeClr val="hlink"/>
                </a:solidFill>
                <a:highlight>
                  <a:srgbClr val="FFFFFF"/>
                </a:highlight>
                <a:latin typeface="Helvetica"/>
                <a:ea typeface="Helvetica"/>
                <a:cs typeface="Helvetica"/>
                <a:sym typeface="Helvetica"/>
                <a:hlinkClick r:id="rId4"/>
              </a:rPr>
              <a:t>&lt;Click Here&gt;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4" name="Google Shape;114;p17"/>
          <p:cNvSpPr txBox="1"/>
          <p:nvPr/>
        </p:nvSpPr>
        <p:spPr>
          <a:xfrm>
            <a:off x="6008625" y="44300"/>
            <a:ext cx="30516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creating a game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pic>
        <p:nvPicPr>
          <p:cNvPr id="115" name="Google Shape;115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93902" y="1080287"/>
            <a:ext cx="4194704" cy="3330638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8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121700" y="833875"/>
            <a:ext cx="2818200" cy="3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Timer Settings</a:t>
            </a:r>
            <a:endParaRPr b="1"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Time is set on the puzzle/component level in Wheel of Fortune.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are 3 options for settin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</a:t>
            </a: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 solve time per puzzle/component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Slow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60 seconds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Normal	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45 seconds aka Game Show Speed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●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Fast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"/>
              <a:buChar char="○"/>
            </a:pPr>
            <a:r>
              <a:rPr lang="en" sz="11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30 seconds</a:t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26" name="Google Shape;126;p18"/>
          <p:cNvSpPr txBox="1"/>
          <p:nvPr/>
        </p:nvSpPr>
        <p:spPr>
          <a:xfrm>
            <a:off x="6384700" y="80750"/>
            <a:ext cx="2738100" cy="6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creating a game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65400" y="952900"/>
            <a:ext cx="4692150" cy="24378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pic>
        <p:nvPicPr>
          <p:cNvPr id="128" name="Google Shape;128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20125" y="3337574"/>
            <a:ext cx="3309050" cy="628101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pic>
        <p:nvPicPr>
          <p:cNvPr id="129" name="Google Shape;129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48500" y="3782051"/>
            <a:ext cx="3309052" cy="6318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sp>
        <p:nvSpPr>
          <p:cNvPr id="130" name="Google Shape;130;p18"/>
          <p:cNvSpPr/>
          <p:nvPr/>
        </p:nvSpPr>
        <p:spPr>
          <a:xfrm flipH="1" rot="10800000">
            <a:off x="2873225" y="3034300"/>
            <a:ext cx="849300" cy="356400"/>
          </a:xfrm>
          <a:prstGeom prst="rect">
            <a:avLst/>
          </a:prstGeom>
          <a:noFill/>
          <a:ln cap="flat" cmpd="sng" w="28575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9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8" name="Google Shape;13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19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40" name="Google Shape;140;p19"/>
          <p:cNvSpPr txBox="1"/>
          <p:nvPr/>
        </p:nvSpPr>
        <p:spPr>
          <a:xfrm>
            <a:off x="352400" y="962375"/>
            <a:ext cx="3051600" cy="339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1" name="Google Shape;14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1648" y="962375"/>
            <a:ext cx="4649976" cy="10995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33350">
              <a:srgbClr val="666666"/>
            </a:outerShdw>
          </a:effectLst>
        </p:spPr>
      </p:pic>
      <p:sp>
        <p:nvSpPr>
          <p:cNvPr id="142" name="Google Shape;142;p19"/>
          <p:cNvSpPr txBox="1"/>
          <p:nvPr/>
        </p:nvSpPr>
        <p:spPr>
          <a:xfrm>
            <a:off x="183050" y="977106"/>
            <a:ext cx="2868600" cy="31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Tutorial Settings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Show players a game tutorial prior to playing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Learn More</a:t>
            </a:r>
            <a:endParaRPr b="1"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If you have an external link you would like to prompt players to visit once they complete the game, add a URL link here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Char char="●"/>
            </a:pPr>
            <a:r>
              <a:rPr lang="en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text on the Learn More button can be customized and made content specific in each game. </a:t>
            </a:r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6008625" y="44300"/>
            <a:ext cx="30516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creating a game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pic>
        <p:nvPicPr>
          <p:cNvPr id="144" name="Google Shape;144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62595" y="1719775"/>
            <a:ext cx="2116825" cy="283975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pic>
        <p:nvPicPr>
          <p:cNvPr id="145" name="Google Shape;145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61575" y="2348897"/>
            <a:ext cx="3291100" cy="1817500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cxnSp>
        <p:nvCxnSpPr>
          <p:cNvPr id="146" name="Google Shape;146;p19"/>
          <p:cNvCxnSpPr/>
          <p:nvPr/>
        </p:nvCxnSpPr>
        <p:spPr>
          <a:xfrm flipH="1" rot="10800000">
            <a:off x="2212600" y="1310825"/>
            <a:ext cx="765600" cy="1992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p19"/>
          <p:cNvCxnSpPr/>
          <p:nvPr/>
        </p:nvCxnSpPr>
        <p:spPr>
          <a:xfrm flipH="1" rot="10800000">
            <a:off x="2287688" y="2023975"/>
            <a:ext cx="742800" cy="1680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creating a game  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0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57" name="Google Shape;157;p20"/>
          <p:cNvSpPr txBox="1"/>
          <p:nvPr/>
        </p:nvSpPr>
        <p:spPr>
          <a:xfrm>
            <a:off x="258244" y="962288"/>
            <a:ext cx="4383900" cy="4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8" name="Google Shape;158;p20"/>
          <p:cNvSpPr txBox="1"/>
          <p:nvPr/>
        </p:nvSpPr>
        <p:spPr>
          <a:xfrm>
            <a:off x="115350" y="1080075"/>
            <a:ext cx="3144900" cy="35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Information Pop-Up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This feature is optional, but an extremely helpful tool to give your players an introduction to the game and material included within it.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There is a full text editor available for use when creating an &lt;Info PopUp&gt; 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text editor allows creators to have more options when entering the details to the </a:t>
            </a: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“Body Text”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such as changing font size, style or color.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9" name="Google Shape;15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8600" y="2407950"/>
            <a:ext cx="4072279" cy="1952626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  <p:pic>
        <p:nvPicPr>
          <p:cNvPr id="160" name="Google Shape;16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85823" y="880352"/>
            <a:ext cx="2644950" cy="2493107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42875">
              <a:srgbClr val="666666"/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/>
          <p:nvPr/>
        </p:nvSpPr>
        <p:spPr>
          <a:xfrm>
            <a:off x="33881" y="-19"/>
            <a:ext cx="9144000" cy="793500"/>
          </a:xfrm>
          <a:prstGeom prst="rect">
            <a:avLst/>
          </a:prstGeom>
          <a:solidFill>
            <a:srgbClr val="363280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21"/>
          <p:cNvSpPr/>
          <p:nvPr/>
        </p:nvSpPr>
        <p:spPr>
          <a:xfrm>
            <a:off x="0" y="4697730"/>
            <a:ext cx="9144000" cy="445800"/>
          </a:xfrm>
          <a:prstGeom prst="rect">
            <a:avLst/>
          </a:prstGeom>
          <a:solidFill>
            <a:srgbClr val="9691C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4866" y="164435"/>
            <a:ext cx="2644958" cy="464442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1"/>
          <p:cNvSpPr txBox="1"/>
          <p:nvPr/>
        </p:nvSpPr>
        <p:spPr>
          <a:xfrm>
            <a:off x="294865" y="4805199"/>
            <a:ext cx="65343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sz="800">
                <a:solidFill>
                  <a:schemeClr val="lt1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rPr>
              <a:t>©2021 The Game Agency, LLC    Confidential Information | Subscribers Only | All Rights Reserved</a:t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sz="8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lt1"/>
              </a:solidFill>
              <a:latin typeface="Source Sans Pro Light"/>
              <a:ea typeface="Source Sans Pro Light"/>
              <a:cs typeface="Source Sans Pro Light"/>
              <a:sym typeface="Source Sans Pro Light"/>
            </a:endParaRPr>
          </a:p>
        </p:txBody>
      </p:sp>
      <p:sp>
        <p:nvSpPr>
          <p:cNvPr id="170" name="Google Shape;170;p21"/>
          <p:cNvSpPr txBox="1"/>
          <p:nvPr/>
        </p:nvSpPr>
        <p:spPr>
          <a:xfrm>
            <a:off x="231375" y="962375"/>
            <a:ext cx="4410600" cy="3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1"/>
          <p:cNvSpPr txBox="1"/>
          <p:nvPr/>
        </p:nvSpPr>
        <p:spPr>
          <a:xfrm>
            <a:off x="231375" y="1086650"/>
            <a:ext cx="3641400" cy="32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Authorization Type: </a:t>
            </a:r>
            <a:endParaRPr b="1"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No Authorization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Games are available to be played by anyone provided with the URL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Authorized Player List: 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Only players with emails on the list can access the URL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3429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4765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Montserrat"/>
              <a:buChar char="●"/>
            </a:pPr>
            <a:r>
              <a:rPr b="1"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SSO (Single Sign On): 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Once SSO is connected to the account, the SSO becomes the access point and only players listed on the SSO can access the game.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85028" y="1189413"/>
            <a:ext cx="3750526" cy="2632775"/>
          </a:xfrm>
          <a:prstGeom prst="rect">
            <a:avLst/>
          </a:prstGeom>
          <a:noFill/>
          <a:ln>
            <a:noFill/>
          </a:ln>
          <a:effectLst>
            <a:outerShdw blurRad="171450" rotWithShape="0" algn="bl" dir="8040000" dist="133350">
              <a:srgbClr val="666666"/>
            </a:outerShdw>
          </a:effectLst>
        </p:spPr>
      </p:pic>
      <p:pic>
        <p:nvPicPr>
          <p:cNvPr id="173" name="Google Shape;173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48052" y="2083752"/>
            <a:ext cx="3391426" cy="588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1"/>
          <p:cNvSpPr txBox="1"/>
          <p:nvPr/>
        </p:nvSpPr>
        <p:spPr>
          <a:xfrm>
            <a:off x="6041850" y="164425"/>
            <a:ext cx="3030600" cy="70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User Registration</a:t>
            </a:r>
            <a:r>
              <a:rPr lang="en" sz="2300">
                <a:solidFill>
                  <a:srgbClr val="FFFFFF"/>
                </a:solidFill>
                <a:highlight>
                  <a:srgbClr val="363280"/>
                </a:highlight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>
              <a:solidFill>
                <a:srgbClr val="FFFFFF"/>
              </a:solidFill>
              <a:highlight>
                <a:srgbClr val="363280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